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12"/>
  </p:handoutMasterIdLst>
  <p:sldIdLst>
    <p:sldId id="384" r:id="rId3"/>
    <p:sldId id="442" r:id="rId5"/>
    <p:sldId id="458" r:id="rId6"/>
    <p:sldId id="461" r:id="rId7"/>
    <p:sldId id="462" r:id="rId8"/>
    <p:sldId id="463" r:id="rId9"/>
    <p:sldId id="464" r:id="rId10"/>
    <p:sldId id="412" r:id="rId11"/>
  </p:sldIdLst>
  <p:sldSz cx="12192000" cy="6858000"/>
  <p:notesSz cx="6858000" cy="9144000"/>
  <p:custDataLst>
    <p:tags r:id="rId1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C0"/>
    <a:srgbClr val="FFCCCC"/>
    <a:srgbClr val="4D6E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4107" autoAdjust="0"/>
    <p:restoredTop sz="94660"/>
  </p:normalViewPr>
  <p:slideViewPr>
    <p:cSldViewPr snapToGrid="0">
      <p:cViewPr varScale="1">
        <p:scale>
          <a:sx n="90" d="100"/>
          <a:sy n="90" d="100"/>
        </p:scale>
        <p:origin x="-618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commentAuthors" Target="commentAuthors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handoutMaster" Target="handoutMasters/handoutMaster1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7F435F1-BC2C-432F-AB22-B3A12682CA1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814BCD7-1B3F-4B2E-915C-8B307C14B09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32C99A-D759-4CEF-8BA1-A6673CD065C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32C99A-D759-4CEF-8BA1-A6673CD065C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32C99A-D759-4CEF-8BA1-A6673CD065C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32C99A-D759-4CEF-8BA1-A6673CD065C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32C99A-D759-4CEF-8BA1-A6673CD065C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32C99A-D759-4CEF-8BA1-A6673CD065C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32C99A-D759-4CEF-8BA1-A6673CD065C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32C99A-D759-4CEF-8BA1-A6673CD065C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246493-6D00-4747-9AC1-9A3141614F9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38225-B6DE-479C-8FF2-0E08F4FAF1C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246493-6D00-4747-9AC1-9A3141614F9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38225-B6DE-479C-8FF2-0E08F4FAF1C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246493-6D00-4747-9AC1-9A3141614F9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38225-B6DE-479C-8FF2-0E08F4FAF1C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246493-6D00-4747-9AC1-9A3141614F9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38225-B6DE-479C-8FF2-0E08F4FAF1C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246493-6D00-4747-9AC1-9A3141614F9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38225-B6DE-479C-8FF2-0E08F4FAF1C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246493-6D00-4747-9AC1-9A3141614F9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38225-B6DE-479C-8FF2-0E08F4FAF1C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246493-6D00-4747-9AC1-9A3141614F9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38225-B6DE-479C-8FF2-0E08F4FAF1C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246493-6D00-4747-9AC1-9A3141614F9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38225-B6DE-479C-8FF2-0E08F4FAF1C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246493-6D00-4747-9AC1-9A3141614F96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38225-B6DE-479C-8FF2-0E08F4FAF1C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246493-6D00-4747-9AC1-9A3141614F9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38225-B6DE-479C-8FF2-0E08F4FAF1C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246493-6D00-4747-9AC1-9A3141614F9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38225-B6DE-479C-8FF2-0E08F4FAF1C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246493-6D00-4747-9AC1-9A3141614F9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C38225-B6DE-479C-8FF2-0E08F4FAF1C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7.xml"/><Relationship Id="rId3" Type="http://schemas.openxmlformats.org/officeDocument/2006/relationships/themeOverride" Target="../theme/themeOverride1.xml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5.png"/><Relationship Id="rId2" Type="http://schemas.microsoft.com/office/2007/relationships/hdphoto" Target="../media/image4.wdp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7.xml"/><Relationship Id="rId3" Type="http://schemas.microsoft.com/office/2007/relationships/hdphoto" Target="../media/image4.wdp"/><Relationship Id="rId2" Type="http://schemas.openxmlformats.org/officeDocument/2006/relationships/image" Target="../media/image3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8.png"/><Relationship Id="rId2" Type="http://schemas.microsoft.com/office/2007/relationships/hdphoto" Target="../media/image4.wdp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9.png"/><Relationship Id="rId2" Type="http://schemas.microsoft.com/office/2007/relationships/hdphoto" Target="../media/image4.wdp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0.png"/><Relationship Id="rId2" Type="http://schemas.microsoft.com/office/2007/relationships/hdphoto" Target="../media/image4.wdp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: 形状 9"/>
          <p:cNvSpPr/>
          <p:nvPr/>
        </p:nvSpPr>
        <p:spPr>
          <a:xfrm>
            <a:off x="1" y="0"/>
            <a:ext cx="7559039" cy="6858000"/>
          </a:xfrm>
          <a:custGeom>
            <a:avLst/>
            <a:gdLst>
              <a:gd name="connsiteX0" fmla="*/ 0 w 5894571"/>
              <a:gd name="connsiteY0" fmla="*/ 0 h 6858000"/>
              <a:gd name="connsiteX1" fmla="*/ 5894571 w 5894571"/>
              <a:gd name="connsiteY1" fmla="*/ 0 h 6858000"/>
              <a:gd name="connsiteX2" fmla="*/ 2300629 w 5894571"/>
              <a:gd name="connsiteY2" fmla="*/ 6858000 h 6858000"/>
              <a:gd name="connsiteX3" fmla="*/ 0 w 5894571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94571" h="6858000">
                <a:moveTo>
                  <a:pt x="0" y="0"/>
                </a:moveTo>
                <a:lnTo>
                  <a:pt x="5894571" y="0"/>
                </a:lnTo>
                <a:lnTo>
                  <a:pt x="2300629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4D6EF8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矩形: 圆角 10"/>
          <p:cNvSpPr/>
          <p:nvPr/>
        </p:nvSpPr>
        <p:spPr>
          <a:xfrm>
            <a:off x="594360" y="482028"/>
            <a:ext cx="11003280" cy="5926964"/>
          </a:xfrm>
          <a:prstGeom prst="roundRect">
            <a:avLst>
              <a:gd name="adj" fmla="val 8202"/>
            </a:avLst>
          </a:prstGeom>
          <a:solidFill>
            <a:schemeClr val="bg1"/>
          </a:solidFill>
          <a:ln w="6350">
            <a:noFill/>
          </a:ln>
          <a:effectLst>
            <a:outerShdw blurRad="546100" dir="2700000" sx="102000" sy="102000" algn="ctr" rotWithShape="0">
              <a:prstClr val="black">
                <a:alpha val="1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22" name="图片 21" descr="F:\计算机发展史\51miz-E1168142-4B823771-1920x1409.jpg51miz-E1168142-4B823771-1920x1409"/>
          <p:cNvPicPr>
            <a:picLocks noChangeAspect="1"/>
          </p:cNvPicPr>
          <p:nvPr/>
        </p:nvPicPr>
        <p:blipFill>
          <a:blip r:embed="rId1" cstate="print"/>
          <a:srcRect/>
          <a:stretch>
            <a:fillRect/>
          </a:stretch>
        </p:blipFill>
        <p:spPr>
          <a:xfrm>
            <a:off x="7121525" y="2338705"/>
            <a:ext cx="4284980" cy="314515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013460" y="2004060"/>
            <a:ext cx="6546215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4800" b="1" dirty="0" smtClean="0">
                <a:solidFill>
                  <a:srgbClr val="4D6EF8"/>
                </a:solidFill>
                <a:latin typeface="阿里巴巴普惠体 Heavy" panose="00020600040101010101" charset="-122"/>
                <a:ea typeface="阿里巴巴普惠体 Heavy" panose="00020600040101010101" charset="-122"/>
                <a:sym typeface="+mn-ea"/>
              </a:rPr>
              <a:t>任务</a:t>
            </a:r>
            <a:r>
              <a:rPr lang="zh-CN" altLang="en-US" sz="4800" b="1" dirty="0" smtClean="0">
                <a:solidFill>
                  <a:srgbClr val="4D6EF8"/>
                </a:solidFill>
                <a:latin typeface="阿里巴巴普惠体 Heavy" panose="00020600040101010101" charset="-122"/>
                <a:ea typeface="阿里巴巴普惠体 Heavy" panose="00020600040101010101" charset="-122"/>
                <a:sym typeface="+mn-ea"/>
              </a:rPr>
              <a:t>二 算法</a:t>
            </a:r>
            <a:r>
              <a:rPr lang="zh-CN" altLang="en-US" sz="4800" b="1" dirty="0" smtClean="0">
                <a:solidFill>
                  <a:srgbClr val="4D6EF8"/>
                </a:solidFill>
                <a:latin typeface="阿里巴巴普惠体 Heavy" panose="00020600040101010101" charset="-122"/>
                <a:ea typeface="阿里巴巴普惠体 Heavy" panose="00020600040101010101" charset="-122"/>
                <a:sym typeface="+mn-ea"/>
              </a:rPr>
              <a:t>认识与体验</a:t>
            </a:r>
            <a:endParaRPr lang="zh-CN" altLang="en-US" sz="4800" b="1" dirty="0">
              <a:solidFill>
                <a:srgbClr val="4D6EF8"/>
              </a:solidFill>
              <a:latin typeface="阿里巴巴普惠体 Heavy" panose="00020600040101010101" charset="-122"/>
              <a:ea typeface="阿里巴巴普惠体 Heavy" panose="00020600040101010101" charset="-122"/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013460" y="888365"/>
            <a:ext cx="77222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zh-CN" altLang="en-US" sz="2400" b="1" spc="600" dirty="0">
                <a:solidFill>
                  <a:srgbClr val="4D6EF8"/>
                </a:solidFill>
                <a:latin typeface="阿里巴巴普惠体" panose="00020600040101010101" charset="-122"/>
                <a:ea typeface="阿里巴巴普惠体" panose="00020600040101010101" charset="-122"/>
                <a:cs typeface="阿里巴巴普惠体" panose="00020600040101010101" charset="-122"/>
                <a:sym typeface="+mn-lt"/>
              </a:rPr>
              <a:t>五年级上册 </a:t>
            </a:r>
            <a:r>
              <a:rPr lang="zh-CN" altLang="en-US" sz="2400" b="1" spc="600" dirty="0" smtClean="0">
                <a:solidFill>
                  <a:srgbClr val="4D6EF8"/>
                </a:solidFill>
                <a:latin typeface="阿里巴巴普惠体" panose="00020600040101010101" charset="-122"/>
                <a:ea typeface="阿里巴巴普惠体" panose="00020600040101010101" charset="-122"/>
                <a:cs typeface="阿里巴巴普惠体" panose="00020600040101010101" charset="-122"/>
                <a:sym typeface="+mn-lt"/>
              </a:rPr>
              <a:t>主题一 无处不在的算法</a:t>
            </a:r>
            <a:endParaRPr lang="zh-CN" altLang="en-US" sz="2400" b="1" spc="600" dirty="0">
              <a:solidFill>
                <a:srgbClr val="4D6EF8"/>
              </a:solidFill>
              <a:latin typeface="阿里巴巴普惠体" panose="00020600040101010101" charset="-122"/>
              <a:ea typeface="阿里巴巴普惠体" panose="00020600040101010101" charset="-122"/>
              <a:cs typeface="阿里巴巴普惠体" panose="00020600040101010101" charset="-122"/>
              <a:sym typeface="+mn-lt"/>
            </a:endParaRPr>
          </a:p>
        </p:txBody>
      </p:sp>
      <p:pic>
        <p:nvPicPr>
          <p:cNvPr id="2" name="图片 1" descr="mmexport173725725142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879850" y="5371465"/>
            <a:ext cx="3272155" cy="4445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11" grpId="0" bldLvl="0" animBg="1"/>
      <p:bldP spid="4" grpId="0"/>
      <p:bldP spid="1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: 圆角 6"/>
          <p:cNvSpPr/>
          <p:nvPr/>
        </p:nvSpPr>
        <p:spPr>
          <a:xfrm>
            <a:off x="419070" y="364018"/>
            <a:ext cx="1438991" cy="461664"/>
          </a:xfrm>
          <a:prstGeom prst="roundRect">
            <a:avLst/>
          </a:prstGeom>
          <a:solidFill>
            <a:srgbClr val="4D6E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latin typeface="阿里巴巴普惠体" panose="00020600040101010101" charset="-122"/>
                <a:ea typeface="阿里巴巴普惠体" panose="00020600040101010101" charset="-122"/>
                <a:cs typeface="+mn-ea"/>
                <a:sym typeface="+mn-lt"/>
              </a:rPr>
              <a:t>学一学</a:t>
            </a:r>
            <a:endParaRPr lang="zh-CN" altLang="en-US" sz="2800" b="1" dirty="0">
              <a:latin typeface="阿里巴巴普惠体" panose="00020600040101010101" charset="-122"/>
              <a:ea typeface="阿里巴巴普惠体" panose="00020600040101010101" charset="-122"/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34833" y="854133"/>
            <a:ext cx="11189335" cy="16890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算法</a:t>
            </a: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是解决问题的一种系统化方法，其基本流程包括输入、处理和 输出。虽然不同人实现算法的细节可能不同，但算法的核心思想是通用 的，即通过明确的步骤和逻辑来高效地完成任务。</a:t>
            </a:r>
            <a:endParaRPr lang="zh-CN" altLang="en-US" sz="24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10000" b="99091" l="9631" r="93852">
                        <a14:foregroundMark x1="49180" y1="69273" x2="31967" y2="89091"/>
                        <a14:foregroundMark x1="73566" y1="68182" x2="40984" y2="62182"/>
                        <a14:foregroundMark x1="83197" y1="57455" x2="70697" y2="69091"/>
                        <a14:foregroundMark x1="17213" y1="69636" x2="19262" y2="89273"/>
                        <a14:foregroundMark x1="16598" y1="90182" x2="27254" y2="99091"/>
                        <a14:foregroundMark x1="44057" y1="52909" x2="33607" y2="55091"/>
                        <a14:foregroundMark x1="41598" y1="39273" x2="38115" y2="50545"/>
                        <a14:foregroundMark x1="93852" y1="50000" x2="87295" y2="53091"/>
                        <a14:foregroundMark x1="32172" y1="51636" x2="38525" y2="60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078005" y="3077889"/>
            <a:ext cx="2242107" cy="2526965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80018" y="3253231"/>
            <a:ext cx="7678536" cy="861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: 圆角 6"/>
          <p:cNvSpPr/>
          <p:nvPr/>
        </p:nvSpPr>
        <p:spPr>
          <a:xfrm>
            <a:off x="419070" y="364018"/>
            <a:ext cx="1438991" cy="461664"/>
          </a:xfrm>
          <a:prstGeom prst="roundRect">
            <a:avLst/>
          </a:prstGeom>
          <a:solidFill>
            <a:srgbClr val="4D6E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latin typeface="阿里巴巴普惠体" panose="00020600040101010101" charset="-122"/>
                <a:ea typeface="阿里巴巴普惠体" panose="00020600040101010101" charset="-122"/>
                <a:cs typeface="+mn-ea"/>
                <a:sym typeface="+mn-lt"/>
              </a:rPr>
              <a:t>想一想</a:t>
            </a:r>
            <a:endParaRPr lang="zh-CN" altLang="en-US" sz="2800" b="1" dirty="0">
              <a:latin typeface="阿里巴巴普惠体" panose="00020600040101010101" charset="-122"/>
              <a:ea typeface="阿里巴巴普惠体" panose="00020600040101010101" charset="-122"/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71035" y="758436"/>
            <a:ext cx="11189335" cy="2861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观察和分析水果采摘装篮的过程图，想一想：要根据水果成熟度进 行采摘并给篮子编号，需要经过三个阶段。 </a:t>
            </a:r>
            <a:endParaRPr lang="en-US" altLang="zh-CN" sz="2400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en-US" altLang="zh-CN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</a:t>
            </a: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</a:t>
            </a: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、检查水果的成熟度，有哪些可以进行采摘。这相当于“输入”。 </a:t>
            </a:r>
            <a:endParaRPr lang="en-US" altLang="zh-CN" sz="2400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en-US" altLang="zh-CN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</a:t>
            </a: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二</a:t>
            </a: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、采摘成熟的水果放入篮子。这相当于“处理”。 </a:t>
            </a:r>
            <a:endParaRPr lang="en-US" altLang="zh-CN" sz="2400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</a:t>
            </a: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三</a:t>
            </a: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、给篮子编号。这个最终结果相当于“输出”。</a:t>
            </a:r>
            <a:endParaRPr lang="zh-CN" altLang="en-US" sz="24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799228" y="3655718"/>
            <a:ext cx="7019925" cy="124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9091" l="9631" r="93852">
                        <a14:foregroundMark x1="49180" y1="69273" x2="31967" y2="89091"/>
                        <a14:foregroundMark x1="73566" y1="68182" x2="40984" y2="62182"/>
                        <a14:foregroundMark x1="83197" y1="57455" x2="70697" y2="69091"/>
                        <a14:foregroundMark x1="17213" y1="69636" x2="19262" y2="89273"/>
                        <a14:foregroundMark x1="16598" y1="90182" x2="27254" y2="99091"/>
                        <a14:foregroundMark x1="44057" y1="52909" x2="33607" y2="55091"/>
                        <a14:foregroundMark x1="41598" y1="39273" x2="38115" y2="50545"/>
                        <a14:foregroundMark x1="93852" y1="50000" x2="87295" y2="53091"/>
                        <a14:foregroundMark x1="32172" y1="51636" x2="38525" y2="60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173698" y="3598885"/>
            <a:ext cx="2242107" cy="25269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: 圆角 6"/>
          <p:cNvSpPr/>
          <p:nvPr/>
        </p:nvSpPr>
        <p:spPr>
          <a:xfrm>
            <a:off x="419070" y="364018"/>
            <a:ext cx="1438991" cy="461664"/>
          </a:xfrm>
          <a:prstGeom prst="roundRect">
            <a:avLst/>
          </a:prstGeom>
          <a:solidFill>
            <a:srgbClr val="4D6E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latin typeface="阿里巴巴普惠体" panose="00020600040101010101" charset="-122"/>
                <a:ea typeface="阿里巴巴普惠体" panose="00020600040101010101" charset="-122"/>
                <a:cs typeface="+mn-ea"/>
                <a:sym typeface="+mn-lt"/>
              </a:rPr>
              <a:t>想一想</a:t>
            </a:r>
            <a:endParaRPr lang="zh-CN" altLang="en-US" sz="2800" b="1" dirty="0">
              <a:latin typeface="阿里巴巴普惠体" panose="00020600040101010101" charset="-122"/>
              <a:ea typeface="阿里巴巴普惠体" panose="00020600040101010101" charset="-122"/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71035" y="758436"/>
            <a:ext cx="11189335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壮壮</a:t>
            </a: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和爸爸妈妈去餐厅吃饭。他们将要点的菜告知服务员，服务员 迅速记录并将菜单送往厨房。厨房热火朝天地备菜、烹饪。没多久，服 务员端着香气四溢的菜品上桌，还递上账单。 </a:t>
            </a:r>
            <a:endParaRPr lang="en-US" altLang="zh-CN" sz="2400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en-US" altLang="zh-CN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</a:t>
            </a: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根据</a:t>
            </a: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该场景，思考并完成下列问题。 </a:t>
            </a:r>
            <a:endParaRPr lang="en-US" altLang="zh-CN" sz="2400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en-US" altLang="zh-CN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1</a:t>
            </a:r>
            <a:r>
              <a:rPr lang="en-US" altLang="zh-CN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. </a:t>
            </a: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用算法基本流程分析去餐厅点餐的过程，输入是什么？哪些环节 对应着处理和输出？</a:t>
            </a:r>
            <a:endParaRPr lang="zh-CN" altLang="en-US" sz="24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: 圆角 6"/>
          <p:cNvSpPr/>
          <p:nvPr/>
        </p:nvSpPr>
        <p:spPr>
          <a:xfrm>
            <a:off x="419070" y="364018"/>
            <a:ext cx="1438991" cy="461664"/>
          </a:xfrm>
          <a:prstGeom prst="roundRect">
            <a:avLst/>
          </a:prstGeom>
          <a:solidFill>
            <a:srgbClr val="4D6E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latin typeface="阿里巴巴普惠体" panose="00020600040101010101" charset="-122"/>
                <a:ea typeface="阿里巴巴普惠体" panose="00020600040101010101" charset="-122"/>
                <a:cs typeface="+mn-ea"/>
                <a:sym typeface="+mn-lt"/>
              </a:rPr>
              <a:t>想一想</a:t>
            </a:r>
            <a:endParaRPr lang="zh-CN" altLang="en-US" sz="2800" b="1" dirty="0">
              <a:latin typeface="阿里巴巴普惠体" panose="00020600040101010101" charset="-122"/>
              <a:ea typeface="阿里巴巴普惠体" panose="00020600040101010101" charset="-122"/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71035" y="715904"/>
            <a:ext cx="11189335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壮壮</a:t>
            </a: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和爸爸妈妈去餐厅吃饭。他们将要点的菜告知服务员，服务员 迅速记录并将菜单送往厨房。厨房热火朝天地备菜、烹饪。没多久，服 务员端着香气四溢的菜品上桌，还递上账单。 </a:t>
            </a:r>
            <a:endParaRPr lang="en-US" altLang="zh-CN" sz="2400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en-US" altLang="zh-CN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</a:t>
            </a: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根据</a:t>
            </a: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该场景，思考并完成下列问题。 </a:t>
            </a:r>
            <a:endParaRPr lang="en-US" altLang="zh-CN" sz="2400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2</a:t>
            </a:r>
            <a:r>
              <a:rPr lang="en-US" altLang="zh-CN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. </a:t>
            </a: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请用线连接下列对应步骤。</a:t>
            </a:r>
            <a:endParaRPr lang="zh-CN" altLang="en-US" sz="24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042226" y="3514284"/>
            <a:ext cx="8255441" cy="28865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: 圆角 6"/>
          <p:cNvSpPr/>
          <p:nvPr/>
        </p:nvSpPr>
        <p:spPr>
          <a:xfrm>
            <a:off x="376538" y="204523"/>
            <a:ext cx="1438991" cy="461664"/>
          </a:xfrm>
          <a:prstGeom prst="roundRect">
            <a:avLst/>
          </a:prstGeom>
          <a:solidFill>
            <a:srgbClr val="4D6E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latin typeface="阿里巴巴普惠体" panose="00020600040101010101" charset="-122"/>
                <a:ea typeface="阿里巴巴普惠体" panose="00020600040101010101" charset="-122"/>
                <a:cs typeface="+mn-ea"/>
                <a:sym typeface="+mn-lt"/>
              </a:rPr>
              <a:t>做一做</a:t>
            </a:r>
            <a:endParaRPr lang="zh-CN" altLang="en-US" sz="2800" b="1" dirty="0">
              <a:latin typeface="阿里巴巴普惠体" panose="00020600040101010101" charset="-122"/>
              <a:ea typeface="阿里巴巴普惠体" panose="00020600040101010101" charset="-122"/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28503" y="598941"/>
            <a:ext cx="11189335" cy="581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列举</a:t>
            </a: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出 </a:t>
            </a:r>
            <a:r>
              <a:rPr lang="en-US" altLang="zh-CN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 </a:t>
            </a: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～ </a:t>
            </a:r>
            <a:r>
              <a:rPr lang="en-US" altLang="zh-CN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 </a:t>
            </a: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件生活中具有算法流程的事情，并简单描述其流程 步骤。</a:t>
            </a:r>
            <a:endParaRPr lang="zh-CN" altLang="en-US" sz="24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10000" b="99091" l="9631" r="93852">
                        <a14:foregroundMark x1="49180" y1="69273" x2="31967" y2="89091"/>
                        <a14:foregroundMark x1="73566" y1="68182" x2="40984" y2="62182"/>
                        <a14:foregroundMark x1="83197" y1="57455" x2="70697" y2="69091"/>
                        <a14:foregroundMark x1="17213" y1="69636" x2="19262" y2="89273"/>
                        <a14:foregroundMark x1="16598" y1="90182" x2="27254" y2="99091"/>
                        <a14:foregroundMark x1="44057" y1="52909" x2="33607" y2="55091"/>
                        <a14:foregroundMark x1="41598" y1="39273" x2="38115" y2="50545"/>
                        <a14:foregroundMark x1="93852" y1="50000" x2="87295" y2="53091"/>
                        <a14:foregroundMark x1="32172" y1="51636" x2="38525" y2="60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173698" y="3598885"/>
            <a:ext cx="2242107" cy="2526965"/>
          </a:xfrm>
          <a:prstGeom prst="rect">
            <a:avLst/>
          </a:prstGeom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00947" y="1164214"/>
            <a:ext cx="6609203" cy="555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: 圆角 6"/>
          <p:cNvSpPr/>
          <p:nvPr/>
        </p:nvSpPr>
        <p:spPr>
          <a:xfrm>
            <a:off x="419070" y="364018"/>
            <a:ext cx="1438991" cy="461664"/>
          </a:xfrm>
          <a:prstGeom prst="roundRect">
            <a:avLst/>
          </a:prstGeom>
          <a:solidFill>
            <a:srgbClr val="4D6E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latin typeface="阿里巴巴普惠体" panose="00020600040101010101" charset="-122"/>
                <a:ea typeface="阿里巴巴普惠体" panose="00020600040101010101" charset="-122"/>
                <a:cs typeface="+mn-ea"/>
                <a:sym typeface="+mn-lt"/>
              </a:rPr>
              <a:t>做一做</a:t>
            </a:r>
            <a:endParaRPr lang="zh-CN" altLang="en-US" sz="2800" b="1" dirty="0">
              <a:latin typeface="阿里巴巴普惠体" panose="00020600040101010101" charset="-122"/>
              <a:ea typeface="阿里巴巴普惠体" panose="00020600040101010101" charset="-122"/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443888" y="3436672"/>
            <a:ext cx="2349794" cy="133882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一般来说，计算机解决问题的过程主要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包括几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个关键步骤。</a:t>
            </a: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10000" b="99091" l="9631" r="93852">
                        <a14:foregroundMark x1="49180" y1="69273" x2="31967" y2="89091"/>
                        <a14:foregroundMark x1="73566" y1="68182" x2="40984" y2="62182"/>
                        <a14:foregroundMark x1="83197" y1="57455" x2="70697" y2="69091"/>
                        <a14:foregroundMark x1="17213" y1="69636" x2="19262" y2="89273"/>
                        <a14:foregroundMark x1="16598" y1="90182" x2="27254" y2="99091"/>
                        <a14:foregroundMark x1="44057" y1="52909" x2="33607" y2="55091"/>
                        <a14:foregroundMark x1="41598" y1="39273" x2="38115" y2="50545"/>
                        <a14:foregroundMark x1="93852" y1="50000" x2="87295" y2="53091"/>
                        <a14:foregroundMark x1="32172" y1="51636" x2="38525" y2="60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405337" y="3928494"/>
            <a:ext cx="2242107" cy="2526965"/>
          </a:xfrm>
          <a:prstGeom prst="rect">
            <a:avLst/>
          </a:prstGeom>
        </p:spPr>
      </p:pic>
      <p:sp>
        <p:nvSpPr>
          <p:cNvPr id="51" name="圆角矩形标注 50"/>
          <p:cNvSpPr/>
          <p:nvPr/>
        </p:nvSpPr>
        <p:spPr>
          <a:xfrm>
            <a:off x="4989195" y="3482975"/>
            <a:ext cx="3216275" cy="1260475"/>
          </a:xfrm>
          <a:prstGeom prst="wedgeRoundRectCallout">
            <a:avLst>
              <a:gd name="adj1" fmla="val 76377"/>
              <a:gd name="adj2" fmla="val 55793"/>
              <a:gd name="adj3" fmla="val 16667"/>
            </a:avLst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lstStyle/>
          <a:p>
            <a:pPr indent="457200" algn="l" fontAlgn="auto"/>
            <a:endParaRPr lang="zh-CN" altLang="en-US" sz="160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96827" y="1764231"/>
            <a:ext cx="9730362" cy="56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圆角 3"/>
          <p:cNvSpPr/>
          <p:nvPr/>
        </p:nvSpPr>
        <p:spPr>
          <a:xfrm>
            <a:off x="419070" y="310853"/>
            <a:ext cx="1686177" cy="461664"/>
          </a:xfrm>
          <a:prstGeom prst="roundRect">
            <a:avLst/>
          </a:prstGeom>
          <a:solidFill>
            <a:srgbClr val="4D6E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latin typeface="阿里巴巴普惠体" panose="00020600040101010101" charset="-122"/>
                <a:ea typeface="阿里巴巴普惠体" panose="00020600040101010101" charset="-122"/>
                <a:cs typeface="+mn-ea"/>
                <a:sym typeface="+mn-lt"/>
              </a:rPr>
              <a:t>任务拓展</a:t>
            </a:r>
            <a:endParaRPr lang="zh-CN" altLang="en-US" sz="2800" b="1" dirty="0">
              <a:latin typeface="阿里巴巴普惠体" panose="00020600040101010101" charset="-122"/>
              <a:ea typeface="阿里巴巴普惠体" panose="00020600040101010101" charset="-122"/>
              <a:cs typeface="+mn-ea"/>
              <a:sym typeface="+mn-lt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10000" b="99091" l="9631" r="93852">
                        <a14:foregroundMark x1="49180" y1="69273" x2="31967" y2="89091"/>
                        <a14:foregroundMark x1="73566" y1="68182" x2="40984" y2="62182"/>
                        <a14:foregroundMark x1="83197" y1="57455" x2="70697" y2="69091"/>
                        <a14:foregroundMark x1="17213" y1="69636" x2="19262" y2="89273"/>
                        <a14:foregroundMark x1="16598" y1="90182" x2="27254" y2="99091"/>
                        <a14:foregroundMark x1="44057" y1="52909" x2="33607" y2="55091"/>
                        <a14:foregroundMark x1="41598" y1="39273" x2="38115" y2="50545"/>
                        <a14:foregroundMark x1="93852" y1="50000" x2="87295" y2="53091"/>
                        <a14:foregroundMark x1="32172" y1="51636" x2="38525" y2="60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779959" y="3971778"/>
            <a:ext cx="2242112" cy="2526965"/>
          </a:xfrm>
          <a:prstGeom prst="rect">
            <a:avLst/>
          </a:prstGeom>
        </p:spPr>
      </p:pic>
      <p:sp>
        <p:nvSpPr>
          <p:cNvPr id="10" name="矩形 17"/>
          <p:cNvSpPr>
            <a:spLocks noChangeArrowheads="1"/>
          </p:cNvSpPr>
          <p:nvPr/>
        </p:nvSpPr>
        <p:spPr bwMode="auto">
          <a:xfrm>
            <a:off x="1085379" y="765271"/>
            <a:ext cx="10163859" cy="723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9pPr>
          </a:lstStyle>
          <a:p>
            <a:pPr algn="just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pitchFamily="34" charset="-122"/>
              </a:rPr>
              <a:t>快来试一试，看看你能找到多少种组合方法。</a:t>
            </a:r>
            <a:endParaRPr lang="zh-CN" altLang="en-US" sz="2400" dirty="0">
              <a:solidFill>
                <a:srgbClr val="0070C0"/>
              </a:solidFill>
              <a:latin typeface="微软雅黑" panose="020B0503020204020204" pitchFamily="34" charset="-122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8028" y="1387217"/>
            <a:ext cx="9094908" cy="43012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ZmVlNzRjNzJmYjQ0NmEzMGNhMGUwZDgwYWEyMTczZDUifQ=="/>
  <p:tag name="commondata" val="eyJoZGlkIjoiYmY0Y2E3NDc4NTRmZWQyYWQwODM5OGZjNjUwZDFlNWEifQ=="/>
</p:tagLst>
</file>

<file path=ppt/theme/theme1.xml><?xml version="1.0" encoding="utf-8"?>
<a:theme xmlns:a="http://schemas.openxmlformats.org/drawingml/2006/main" name="1_Office 主题​​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6E4E4"/>
      </a:lt2>
      <a:accent1>
        <a:srgbClr val="00AFEE"/>
      </a:accent1>
      <a:accent2>
        <a:srgbClr val="EC7B2F"/>
      </a:accent2>
      <a:accent3>
        <a:srgbClr val="A5A5A5"/>
      </a:accent3>
      <a:accent4>
        <a:srgbClr val="FFBE00"/>
      </a:accent4>
      <a:accent5>
        <a:srgbClr val="5B9BD4"/>
      </a:accent5>
      <a:accent6>
        <a:srgbClr val="6EAC46"/>
      </a:accent6>
      <a:hlink>
        <a:srgbClr val="0563C1"/>
      </a:hlink>
      <a:folHlink>
        <a:srgbClr val="954D72"/>
      </a:folHlink>
    </a:clrScheme>
    <a:fontScheme name="dsiikgbo">
      <a:majorFont>
        <a:latin typeface="字魂35号-经典雅黑"/>
        <a:ea typeface="字魂35号-经典雅黑"/>
        <a:cs typeface=""/>
      </a:majorFont>
      <a:minorFont>
        <a:latin typeface="字魂35号-经典雅黑"/>
        <a:ea typeface="字魂35号-经典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00AFEE"/>
    </a:accent1>
    <a:accent2>
      <a:srgbClr val="EC7B2F"/>
    </a:accent2>
    <a:accent3>
      <a:srgbClr val="A5A5A5"/>
    </a:accent3>
    <a:accent4>
      <a:srgbClr val="FFBE00"/>
    </a:accent4>
    <a:accent5>
      <a:srgbClr val="5B9BD4"/>
    </a:accent5>
    <a:accent6>
      <a:srgbClr val="6EAC46"/>
    </a:accent6>
    <a:hlink>
      <a:srgbClr val="0563C1"/>
    </a:hlink>
    <a:folHlink>
      <a:srgbClr val="954D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695</Words>
  <Application>WPS 演示</Application>
  <PresentationFormat>自定义</PresentationFormat>
  <Paragraphs>39</Paragraphs>
  <Slides>8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0" baseType="lpstr">
      <vt:lpstr>Arial</vt:lpstr>
      <vt:lpstr>宋体</vt:lpstr>
      <vt:lpstr>Wingdings</vt:lpstr>
      <vt:lpstr>阿里巴巴普惠体 Heavy</vt:lpstr>
      <vt:lpstr>阿里巴巴普惠体</vt:lpstr>
      <vt:lpstr>微软雅黑</vt:lpstr>
      <vt:lpstr>Calibri</vt:lpstr>
      <vt:lpstr>字魂35号-经典雅黑</vt:lpstr>
      <vt:lpstr>黑体</vt:lpstr>
      <vt:lpstr>Arial Unicode MS</vt:lpstr>
      <vt:lpstr>等线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计算机发展史</dc:title>
  <dc:creator>hp</dc:creator>
  <cp:lastModifiedBy>韦丽娜</cp:lastModifiedBy>
  <cp:revision>151</cp:revision>
  <dcterms:created xsi:type="dcterms:W3CDTF">2022-04-26T05:40:00Z</dcterms:created>
  <dcterms:modified xsi:type="dcterms:W3CDTF">2025-08-15T02:31:15Z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28B9A7DB925747B380DA81901F63F2AE_13</vt:lpwstr>
  </property>
  <property fmtid="{D5CDD505-2E9C-101B-9397-08002B2CF9AE}" pid="3" name="KSOProductBuildVer">
    <vt:lpwstr>2052-12.1.0.16929</vt:lpwstr>
  </property>
</Properties>
</file>